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67"/>
  </p:notesMasterIdLst>
  <p:handoutMasterIdLst>
    <p:handoutMasterId r:id="rId68"/>
  </p:handoutMasterIdLst>
  <p:sldIdLst>
    <p:sldId id="942" r:id="rId2"/>
    <p:sldId id="893" r:id="rId3"/>
    <p:sldId id="970" r:id="rId4"/>
    <p:sldId id="860" r:id="rId5"/>
    <p:sldId id="820" r:id="rId6"/>
    <p:sldId id="929" r:id="rId7"/>
    <p:sldId id="859" r:id="rId8"/>
    <p:sldId id="945" r:id="rId9"/>
    <p:sldId id="823" r:id="rId10"/>
    <p:sldId id="825" r:id="rId11"/>
    <p:sldId id="971" r:id="rId12"/>
    <p:sldId id="826" r:id="rId13"/>
    <p:sldId id="931" r:id="rId14"/>
    <p:sldId id="894" r:id="rId15"/>
    <p:sldId id="973" r:id="rId16"/>
    <p:sldId id="896" r:id="rId17"/>
    <p:sldId id="830" r:id="rId18"/>
    <p:sldId id="972" r:id="rId19"/>
    <p:sldId id="897" r:id="rId20"/>
    <p:sldId id="898" r:id="rId21"/>
    <p:sldId id="899" r:id="rId22"/>
    <p:sldId id="864" r:id="rId23"/>
    <p:sldId id="862" r:id="rId24"/>
    <p:sldId id="932" r:id="rId25"/>
    <p:sldId id="863" r:id="rId26"/>
    <p:sldId id="834" r:id="rId27"/>
    <p:sldId id="900" r:id="rId28"/>
    <p:sldId id="917" r:id="rId29"/>
    <p:sldId id="946" r:id="rId30"/>
    <p:sldId id="947" r:id="rId31"/>
    <p:sldId id="948" r:id="rId32"/>
    <p:sldId id="949" r:id="rId33"/>
    <p:sldId id="950" r:id="rId34"/>
    <p:sldId id="951" r:id="rId35"/>
    <p:sldId id="952" r:id="rId36"/>
    <p:sldId id="953" r:id="rId37"/>
    <p:sldId id="968" r:id="rId38"/>
    <p:sldId id="969" r:id="rId39"/>
    <p:sldId id="944" r:id="rId40"/>
    <p:sldId id="919" r:id="rId41"/>
    <p:sldId id="921" r:id="rId42"/>
    <p:sldId id="904" r:id="rId43"/>
    <p:sldId id="954" r:id="rId44"/>
    <p:sldId id="955" r:id="rId45"/>
    <p:sldId id="956" r:id="rId46"/>
    <p:sldId id="975" r:id="rId47"/>
    <p:sldId id="957" r:id="rId48"/>
    <p:sldId id="958" r:id="rId49"/>
    <p:sldId id="959" r:id="rId50"/>
    <p:sldId id="960" r:id="rId51"/>
    <p:sldId id="961" r:id="rId52"/>
    <p:sldId id="962" r:id="rId53"/>
    <p:sldId id="963" r:id="rId54"/>
    <p:sldId id="964" r:id="rId55"/>
    <p:sldId id="965" r:id="rId56"/>
    <p:sldId id="966" r:id="rId57"/>
    <p:sldId id="967" r:id="rId58"/>
    <p:sldId id="905" r:id="rId59"/>
    <p:sldId id="906" r:id="rId60"/>
    <p:sldId id="923" r:id="rId61"/>
    <p:sldId id="926" r:id="rId62"/>
    <p:sldId id="974" r:id="rId63"/>
    <p:sldId id="928" r:id="rId64"/>
    <p:sldId id="916" r:id="rId65"/>
    <p:sldId id="930" r:id="rId66"/>
  </p:sldIdLst>
  <p:sldSz cx="12192000" cy="6858000"/>
  <p:notesSz cx="7099300" cy="10234613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28" autoAdjust="0"/>
  </p:normalViewPr>
  <p:slideViewPr>
    <p:cSldViewPr>
      <p:cViewPr varScale="1">
        <p:scale>
          <a:sx n="57" d="100"/>
          <a:sy n="57" d="100"/>
        </p:scale>
        <p:origin x="69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9T23:48:36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3207 13905 8 0,'0'13'0'0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60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40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1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6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9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MDP chance node represents uncertainty about what might happen based on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 [as opposed to being a random adversary]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Q-state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MDP chance node represents uncertainty about what might happen based on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 [as opposed to being a random adversary]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Q-state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7.xml"/><Relationship Id="rId7" Type="http://schemas.openxmlformats.org/officeDocument/2006/relationships/image" Target="../media/image4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0.xml"/><Relationship Id="rId7" Type="http://schemas.openxmlformats.org/officeDocument/2006/relationships/image" Target="../media/image4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3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tags" Target="../tags/tag15.xml"/><Relationship Id="rId10" Type="http://schemas.openxmlformats.org/officeDocument/2006/relationships/image" Target="../media/image47.png"/><Relationship Id="rId4" Type="http://schemas.openxmlformats.org/officeDocument/2006/relationships/tags" Target="../tags/tag14.xml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2.png"/><Relationship Id="rId7" Type="http://schemas.openxmlformats.org/officeDocument/2006/relationships/customXml" Target="../ink/ink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71.png"/><Relationship Id="rId26" Type="http://schemas.openxmlformats.org/officeDocument/2006/relationships/image" Target="../media/image78.png"/><Relationship Id="rId3" Type="http://schemas.openxmlformats.org/officeDocument/2006/relationships/tags" Target="../tags/tag20.xml"/><Relationship Id="rId21" Type="http://schemas.openxmlformats.org/officeDocument/2006/relationships/image" Target="../media/image93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70.png"/><Relationship Id="rId25" Type="http://schemas.openxmlformats.org/officeDocument/2006/relationships/image" Target="../media/image94.pn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3.png"/><Relationship Id="rId29" Type="http://schemas.openxmlformats.org/officeDocument/2006/relationships/image" Target="../media/image97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76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77.png"/><Relationship Id="rId28" Type="http://schemas.openxmlformats.org/officeDocument/2006/relationships/image" Target="../media/image96.png"/><Relationship Id="rId10" Type="http://schemas.openxmlformats.org/officeDocument/2006/relationships/tags" Target="../tags/tag27.xml"/><Relationship Id="rId19" Type="http://schemas.openxmlformats.org/officeDocument/2006/relationships/image" Target="../media/image72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75.png"/><Relationship Id="rId27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tags" Target="../tags/tag35.xm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notesSlide" Target="../notesSlides/notesSlide39.xml"/><Relationship Id="rId15" Type="http://schemas.openxmlformats.org/officeDocument/2006/relationships/image" Target="../media/image23.png"/><Relationship Id="rId10" Type="http://schemas.openxmlformats.org/officeDocument/2006/relationships/image" Target="../media/image1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tags" Target="../tags/tag38.xm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notesSlide" Target="../notesSlides/notesSlide40.xml"/><Relationship Id="rId10" Type="http://schemas.openxmlformats.org/officeDocument/2006/relationships/image" Target="../media/image1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3106" y="1295400"/>
            <a:ext cx="8077200" cy="5334000"/>
          </a:xfrm>
        </p:spPr>
        <p:txBody>
          <a:bodyPr/>
          <a:lstStyle/>
          <a:p>
            <a:pPr lvl="6"/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Homework 4: MDPs (today’s topic)</a:t>
            </a:r>
          </a:p>
          <a:p>
            <a:pPr lvl="1"/>
            <a:r>
              <a:rPr lang="en-US" sz="2000">
                <a:solidFill>
                  <a:srgbClr val="FF0000"/>
                </a:solidFill>
                <a:latin typeface="Calibri"/>
                <a:cs typeface="Calibri"/>
              </a:rPr>
              <a:t>Due Monday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9/26 at 11:59pm</a:t>
            </a:r>
            <a:r>
              <a:rPr lang="en-US" sz="2000" dirty="0">
                <a:latin typeface="Calibri"/>
                <a:cs typeface="Calibri"/>
              </a:rPr>
              <a:t>.</a:t>
            </a: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Contest 1: Search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tonight at 11:59 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Extra credit! See Piazza for Caryn’s getting started video.</a:t>
            </a:r>
          </a:p>
          <a:p>
            <a:r>
              <a:rPr lang="en-US" sz="2400" dirty="0">
                <a:latin typeface="Calibri"/>
                <a:cs typeface="Calibri"/>
              </a:rPr>
              <a:t>Project 2: Multi-Agent Pacman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9/30 at 5:00pm</a:t>
            </a:r>
            <a:r>
              <a:rPr lang="en-US" sz="2000" dirty="0">
                <a:latin typeface="Calibri"/>
                <a:cs typeface="Calibri"/>
              </a:rPr>
              <a:t>.</a:t>
            </a:r>
          </a:p>
          <a:p>
            <a:r>
              <a:rPr lang="en-US" sz="2400" dirty="0">
                <a:latin typeface="Calibri"/>
                <a:cs typeface="Calibri"/>
              </a:rPr>
              <a:t>Contest 2, due at a time TBA, but soon after project 2.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Small tweak from contest 1.</a:t>
            </a:r>
          </a:p>
          <a:p>
            <a:r>
              <a:rPr lang="en-US" sz="2400" dirty="0">
                <a:latin typeface="Calibri"/>
                <a:cs typeface="Calibri"/>
              </a:rPr>
              <a:t>Survey on how we’re doing so far released tomorrow.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Due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Saturday 9/24 at 11:59 PM.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Small extra credit reward for completion.</a:t>
            </a:r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sz="16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100" dirty="0">
              <a:latin typeface="Calibri"/>
              <a:cs typeface="Calibri"/>
            </a:endParaRP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239000" y="1260088"/>
            <a:ext cx="472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6"/>
            <a:endParaRPr lang="en-US" sz="500" kern="0" dirty="0">
              <a:latin typeface="Calibri"/>
              <a:cs typeface="Calibri"/>
            </a:endParaRPr>
          </a:p>
          <a:p>
            <a:pPr lvl="4"/>
            <a:endParaRPr lang="en-US" sz="500" kern="0" dirty="0">
              <a:latin typeface="Calibri"/>
              <a:cs typeface="Calibri"/>
            </a:endParaRPr>
          </a:p>
          <a:p>
            <a:r>
              <a:rPr lang="en-US" sz="2400" kern="0" dirty="0">
                <a:latin typeface="Calibri"/>
                <a:cs typeface="Calibri"/>
              </a:rPr>
              <a:t>Midterm: Oct 6</a:t>
            </a:r>
          </a:p>
          <a:p>
            <a:pPr lvl="1"/>
            <a:r>
              <a:rPr lang="en-US" sz="2000" kern="0" dirty="0">
                <a:latin typeface="Calibri"/>
                <a:cs typeface="Calibri"/>
              </a:rPr>
              <a:t>Time to start studying.</a:t>
            </a:r>
          </a:p>
          <a:p>
            <a:pPr lvl="1"/>
            <a:r>
              <a:rPr lang="en-US" sz="2000" kern="0" dirty="0">
                <a:latin typeface="Calibri"/>
                <a:cs typeface="Calibri"/>
              </a:rPr>
              <a:t>Recommended approach:</a:t>
            </a:r>
          </a:p>
          <a:p>
            <a:pPr lvl="2"/>
            <a:r>
              <a:rPr lang="en-US" sz="2000" kern="0" dirty="0">
                <a:latin typeface="Calibri"/>
                <a:cs typeface="Calibri"/>
              </a:rPr>
              <a:t>Work through problems alone.</a:t>
            </a:r>
          </a:p>
          <a:p>
            <a:pPr lvl="2"/>
            <a:r>
              <a:rPr lang="en-US" sz="2000" kern="0" dirty="0">
                <a:latin typeface="Calibri"/>
                <a:cs typeface="Calibri"/>
              </a:rPr>
              <a:t>Get together in group of 3-6, and whiteboard  attempted solutions.</a:t>
            </a:r>
          </a:p>
          <a:p>
            <a:pPr lvl="2"/>
            <a:r>
              <a:rPr lang="en-US" sz="2000" kern="0" dirty="0">
                <a:latin typeface="Calibri"/>
                <a:cs typeface="Calibri"/>
              </a:rPr>
              <a:t>Interrupt each other!</a:t>
            </a:r>
          </a:p>
          <a:p>
            <a:endParaRPr lang="en-US" sz="100" kern="0" dirty="0">
              <a:latin typeface="Calibri"/>
              <a:cs typeface="Calibri"/>
            </a:endParaRPr>
          </a:p>
          <a:p>
            <a:endParaRPr lang="en-US" kern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82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Suppose the reward function is zero, i.e. R(s) = 0</a:t>
            </a:r>
          </a:p>
          <a:p>
            <a:pPr lvl="1"/>
            <a:r>
              <a:rPr lang="en-US" sz="2400" dirty="0"/>
              <a:t>What is the optimal policy? [10 arrows]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Bonus question: </a:t>
            </a:r>
          </a:p>
          <a:p>
            <a:pPr lvl="1"/>
            <a:r>
              <a:rPr lang="en-US" sz="2400" dirty="0"/>
              <a:t>What if R(s) is a large negative number?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Policy Design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018" y="1"/>
            <a:ext cx="2501083" cy="3124199"/>
          </a:xfrm>
          <a:prstGeom prst="rect">
            <a:avLst/>
          </a:prstGeom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135" y="3296801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6535" y="3298500"/>
            <a:ext cx="4439265" cy="3197001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44200" y="5821750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01201" y="5811401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4820801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04822" y="5506601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494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743200" y="3494087"/>
            <a:ext cx="2538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-0.01 or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162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162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Policy Design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045" y="1"/>
            <a:ext cx="1708056" cy="2133599"/>
          </a:xfrm>
          <a:prstGeom prst="rect">
            <a:avLst/>
          </a:prstGeom>
        </p:spPr>
      </p:pic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4767582" cy="4729164"/>
          </a:xfrm>
        </p:spPr>
        <p:txBody>
          <a:bodyPr/>
          <a:lstStyle/>
          <a:p>
            <a:r>
              <a:rPr lang="en-US" sz="2800" dirty="0"/>
              <a:t>What is the optimal policy?</a:t>
            </a:r>
          </a:p>
          <a:p>
            <a:pPr lvl="1"/>
            <a:r>
              <a:rPr lang="en-US" sz="2000" dirty="0"/>
              <a:t>What is its utility?</a:t>
            </a:r>
          </a:p>
          <a:p>
            <a:pPr lvl="1"/>
            <a:r>
              <a:rPr lang="en-US" sz="2000" dirty="0"/>
              <a:t>What algorithm would we use to find it?</a:t>
            </a:r>
          </a:p>
        </p:txBody>
      </p:sp>
    </p:spTree>
    <p:extLst>
      <p:ext uri="{BB962C8B-B14F-4D97-AF65-F5344CB8AC3E}">
        <p14:creationId xmlns:p14="http://schemas.microsoft.com/office/powerpoint/2010/main" val="896189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371600" y="350520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4114800" y="6243324"/>
            <a:ext cx="777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Big difference between today and last week: Rewards on edges! </a:t>
            </a:r>
          </a:p>
        </p:txBody>
      </p:sp>
    </p:spTree>
    <p:extLst>
      <p:ext uri="{BB962C8B-B14F-4D97-AF65-F5344CB8AC3E}">
        <p14:creationId xmlns:p14="http://schemas.microsoft.com/office/powerpoint/2010/main" val="3406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Adam </a:t>
            </a:r>
            <a:r>
              <a:rPr lang="en-US" sz="2400" dirty="0" err="1">
                <a:latin typeface="Calibri"/>
                <a:cs typeface="Calibri"/>
              </a:rPr>
              <a:t>Janin</a:t>
            </a:r>
            <a:r>
              <a:rPr lang="en-US" sz="2400" dirty="0">
                <a:latin typeface="Calibri"/>
                <a:cs typeface="Calibri"/>
              </a:rPr>
              <a:t>, Josh Hug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 err="1">
                <a:latin typeface="Calibri"/>
                <a:cs typeface="Calibri"/>
              </a:rPr>
              <a:t>Anca</a:t>
            </a:r>
            <a:r>
              <a:rPr lang="en-US" sz="1400" dirty="0">
                <a:latin typeface="Calibri"/>
                <a:cs typeface="Calibri"/>
              </a:rPr>
              <a:t> Dragan, Josh Hug]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Munch (Munch only available in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pPr lvl="1"/>
            <a:r>
              <a:rPr lang="en-US" sz="2400" dirty="0"/>
              <a:t>Rewards: R(a, Munch) = 10, R(e, Munch) = 1, otherwise 0.</a:t>
            </a:r>
            <a:endParaRPr lang="en-US" sz="2800" dirty="0"/>
          </a:p>
          <a:p>
            <a:r>
              <a:rPr lang="en-US" sz="2800" dirty="0"/>
              <a:t>Q1: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Bonus: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Policies and Discounting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018" y="1"/>
            <a:ext cx="2501083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So Far</a:t>
            </a:r>
            <a:r>
              <a:rPr lang="en-US" dirty="0">
                <a:ea typeface="ＭＳ Ｐゴシック" pitchFamily="34" charset="-128"/>
              </a:rPr>
              <a:t>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4018283"/>
            <a:ext cx="3505201" cy="22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3971828"/>
            <a:ext cx="2514600" cy="23256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 l="1140" t="1105"/>
          <a:stretch>
            <a:fillRect/>
          </a:stretch>
        </p:blipFill>
        <p:spPr bwMode="auto">
          <a:xfrm>
            <a:off x="838200" y="4125813"/>
            <a:ext cx="2432756" cy="201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155880"/>
            <a:ext cx="4647747" cy="232797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0" y="343428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Lectures 2 and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7356" y="629747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Lectures 4 and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62984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Lecture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25000" y="629747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Lecture 7</a:t>
            </a:r>
          </a:p>
        </p:txBody>
      </p:sp>
    </p:spTree>
    <p:extLst>
      <p:ext uri="{BB962C8B-B14F-4D97-AF65-F5344CB8AC3E}">
        <p14:creationId xmlns:p14="http://schemas.microsoft.com/office/powerpoint/2010/main" val="10252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Goal: Compute the (</a:t>
                </a:r>
                <a:r>
                  <a:rPr lang="en-US" sz="2800" dirty="0" err="1"/>
                  <a:t>expectimax</a:t>
                </a:r>
                <a:r>
                  <a:rPr lang="en-US" sz="2800" dirty="0"/>
                  <a:t>) value of a state</a:t>
                </a:r>
              </a:p>
              <a:p>
                <a:pPr lvl="1"/>
                <a:r>
                  <a:rPr lang="en-US" sz="2400" dirty="0"/>
                  <a:t>Expected utility under optimal action</a:t>
                </a:r>
              </a:p>
              <a:p>
                <a:pPr lvl="1"/>
                <a:r>
                  <a:rPr lang="en-US" sz="2400" dirty="0"/>
                  <a:t>Average sum of (discounted) rewards</a:t>
                </a:r>
              </a:p>
              <a:p>
                <a:pPr lvl="1"/>
                <a:r>
                  <a:rPr lang="en-US" sz="2400" dirty="0"/>
                  <a:t>This is just what </a:t>
                </a:r>
                <a:r>
                  <a:rPr lang="en-US" sz="2400" dirty="0" err="1"/>
                  <a:t>expectimax</a:t>
                </a:r>
                <a:r>
                  <a:rPr lang="en-US" sz="2400" dirty="0"/>
                  <a:t> computed!</a:t>
                </a:r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Impossibly Difficult Question:</a:t>
                </a:r>
              </a:p>
              <a:p>
                <a:pPr lvl="1"/>
                <a:r>
                  <a:rPr lang="en-US" sz="2400" dirty="0"/>
                  <a:t>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/>
                  <a:t> in terms of each other and</a:t>
                </a:r>
                <a:endParaRPr lang="en-US" sz="2000" dirty="0"/>
              </a:p>
              <a:p>
                <a:pPr marL="457176" lvl="1" indent="0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0311" y="5334000"/>
                <a:ext cx="2514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311" y="5334000"/>
                <a:ext cx="2514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24000" y="6044625"/>
                <a:ext cx="2514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044625"/>
                <a:ext cx="25146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Invent the Bellman Equation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Utility of 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2400" y="6130637"/>
            <a:ext cx="154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Utility of (s, a)</a:t>
            </a:r>
          </a:p>
        </p:txBody>
      </p:sp>
    </p:spTree>
    <p:extLst>
      <p:ext uri="{BB962C8B-B14F-4D97-AF65-F5344CB8AC3E}">
        <p14:creationId xmlns:p14="http://schemas.microsoft.com/office/powerpoint/2010/main" val="1194908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Goal: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86026" y="4267200"/>
                <a:ext cx="4134267" cy="615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26" y="4267200"/>
                <a:ext cx="4134267" cy="615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62000" y="4800600"/>
                <a:ext cx="7063827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2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800600"/>
                <a:ext cx="7063827" cy="1076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93884" y="5781295"/>
                <a:ext cx="7235716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84" y="5781295"/>
                <a:ext cx="7235716" cy="1076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655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Racing Search Tree, </a:t>
                </a:r>
                <a:r>
                  <a:rPr lang="en-US" dirty="0" err="1"/>
                  <a:t>Expectimax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154520" y="5005800"/>
              <a:ext cx="360" cy="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2000" y="5003280"/>
                <a:ext cx="540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k=2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1759803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Why is the utility 0.72, not 0.8?</a:t>
            </a:r>
          </a:p>
        </p:txBody>
      </p:sp>
    </p:spTree>
    <p:extLst>
      <p:ext uri="{BB962C8B-B14F-4D97-AF65-F5344CB8AC3E}">
        <p14:creationId xmlns:p14="http://schemas.microsoft.com/office/powerpoint/2010/main" val="3569484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chance: agent goes the way it wants to go (e.g. the action North takes the agent North)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chance: agent steps left (e.g. North, but goes West)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chance: agent steps right (e.g. North, but goes East)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0% chance to go backwards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             (do O(SA</a:t>
            </a:r>
            <a:r>
              <a:rPr lang="en-US" sz="2400">
                <a:ea typeface="ＭＳ Ｐゴシック" pitchFamily="34" charset="-128"/>
              </a:rPr>
              <a:t>) thing, </a:t>
            </a:r>
            <a:r>
              <a:rPr lang="en-US" sz="2400" dirty="0">
                <a:ea typeface="ＭＳ Ｐゴシック" pitchFamily="34" charset="-128"/>
              </a:rPr>
              <a:t>S times)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04536" y="2421026"/>
                <a:ext cx="7883261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6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36" y="2421026"/>
                <a:ext cx="7883261" cy="1076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2 (F)        1 (S)   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295400" y="5845514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Assuming no discount,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i="1" dirty="0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845514"/>
                <a:ext cx="342900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18339" y="4343400"/>
                <a:ext cx="7197461" cy="1000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9" y="4343400"/>
                <a:ext cx="7197461" cy="10009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(F)        1 (S)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(F)    2.5 (S) 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295400" y="5845514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Calibri"/>
                    <a:cs typeface="Calibri"/>
                  </a:rPr>
                  <a:t>Assuming no discount,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i="1" dirty="0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845514"/>
                <a:ext cx="342900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18339" y="4343400"/>
                <a:ext cx="7197461" cy="1000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←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8000"/>
                              </a:solidFill>
                              <a:latin typeface="Calibri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9" y="4343400"/>
                <a:ext cx="7197461" cy="10009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9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 (Proof Sketch)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Policy-Based Methods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17412" name="Picture 2" descr="epic fail photos - CLASSIC: Can Opening FA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384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52764</TotalTime>
  <Words>2830</Words>
  <Application>Microsoft Office PowerPoint</Application>
  <PresentationFormat>Widescreen</PresentationFormat>
  <Paragraphs>573</Paragraphs>
  <Slides>65</Slides>
  <Notes>40</Notes>
  <HiddenSlides>7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ＭＳ Ｐゴシック</vt:lpstr>
      <vt:lpstr>Arial</vt:lpstr>
      <vt:lpstr>Calibri</vt:lpstr>
      <vt:lpstr>Cambria Math</vt:lpstr>
      <vt:lpstr>cmmi10</vt:lpstr>
      <vt:lpstr>Symbol</vt:lpstr>
      <vt:lpstr>Times New Roman</vt:lpstr>
      <vt:lpstr>Wingdings</vt:lpstr>
      <vt:lpstr>dan-berkeley-nlp-v1</vt:lpstr>
      <vt:lpstr>Announcements</vt:lpstr>
      <vt:lpstr>CS 188: Artificial Intelligence </vt:lpstr>
      <vt:lpstr>So Far…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Policy Design</vt:lpstr>
      <vt:lpstr>Optimal Policies</vt:lpstr>
      <vt:lpstr>Example: Racing</vt:lpstr>
      <vt:lpstr>Example: Racing</vt:lpstr>
      <vt:lpstr>Example: Racing</vt:lpstr>
      <vt:lpstr>Racing Search Tree</vt:lpstr>
      <vt:lpstr>MDP Search Trees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Policies and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Values of States</vt:lpstr>
      <vt:lpstr>Racing Search Tree, Expectimax if γ=0.1</vt:lpstr>
      <vt:lpstr>Racing Search Tree</vt:lpstr>
      <vt:lpstr>Racing Search Tree</vt:lpstr>
      <vt:lpstr>Time-Limited Values</vt:lpstr>
      <vt:lpstr>k=0</vt:lpstr>
      <vt:lpstr>k=1</vt:lpstr>
      <vt:lpstr>k=2</vt:lpstr>
      <vt:lpstr>Values of States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Example: Value Iteration</vt:lpstr>
      <vt:lpstr>Convergence (Proof Sketch)</vt:lpstr>
      <vt:lpstr>Next Time: Policy-Based Methods</vt:lpstr>
      <vt:lpstr>Non-Deterministic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hug</cp:lastModifiedBy>
  <cp:revision>2771</cp:revision>
  <cp:lastPrinted>2015-02-12T16:43:38Z</cp:lastPrinted>
  <dcterms:created xsi:type="dcterms:W3CDTF">2004-08-27T04:16:05Z</dcterms:created>
  <dcterms:modified xsi:type="dcterms:W3CDTF">2016-09-20T15:39:43Z</dcterms:modified>
</cp:coreProperties>
</file>